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8"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598E07A-F63E-4BE9-9BE5-3A3ED5E3CBEF}" type="datetimeFigureOut">
              <a:rPr lang="en-ZA" smtClean="0"/>
              <a:t>2025/08/16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371812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598E07A-F63E-4BE9-9BE5-3A3ED5E3CBEF}" type="datetimeFigureOut">
              <a:rPr lang="en-ZA" smtClean="0"/>
              <a:t>2025/08/16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23560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598E07A-F63E-4BE9-9BE5-3A3ED5E3CBEF}" type="datetimeFigureOut">
              <a:rPr lang="en-ZA" smtClean="0"/>
              <a:t>2025/08/16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11879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598E07A-F63E-4BE9-9BE5-3A3ED5E3CBEF}" type="datetimeFigureOut">
              <a:rPr lang="en-ZA" smtClean="0"/>
              <a:t>2025/08/16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305623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8E07A-F63E-4BE9-9BE5-3A3ED5E3CBEF}" type="datetimeFigureOut">
              <a:rPr lang="en-ZA" smtClean="0"/>
              <a:t>2025/08/16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3970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598E07A-F63E-4BE9-9BE5-3A3ED5E3CBEF}" type="datetimeFigureOut">
              <a:rPr lang="en-ZA" smtClean="0"/>
              <a:t>2025/08/16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247025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598E07A-F63E-4BE9-9BE5-3A3ED5E3CBEF}" type="datetimeFigureOut">
              <a:rPr lang="en-ZA" smtClean="0"/>
              <a:t>2025/08/16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323706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598E07A-F63E-4BE9-9BE5-3A3ED5E3CBEF}" type="datetimeFigureOut">
              <a:rPr lang="en-ZA" smtClean="0"/>
              <a:t>2025/08/16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223282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8E07A-F63E-4BE9-9BE5-3A3ED5E3CBEF}" type="datetimeFigureOut">
              <a:rPr lang="en-ZA" smtClean="0"/>
              <a:t>2025/08/16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25085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8E07A-F63E-4BE9-9BE5-3A3ED5E3CBEF}" type="datetimeFigureOut">
              <a:rPr lang="en-ZA" smtClean="0"/>
              <a:t>2025/08/16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90148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8E07A-F63E-4BE9-9BE5-3A3ED5E3CBEF}" type="datetimeFigureOut">
              <a:rPr lang="en-ZA" smtClean="0"/>
              <a:t>2025/08/16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28AA57E-4A00-4777-8741-4EA444C6E1E1}" type="slidenum">
              <a:rPr lang="en-ZA" smtClean="0"/>
              <a:t>‹#›</a:t>
            </a:fld>
            <a:endParaRPr lang="en-ZA"/>
          </a:p>
        </p:txBody>
      </p:sp>
    </p:spTree>
    <p:extLst>
      <p:ext uri="{BB962C8B-B14F-4D97-AF65-F5344CB8AC3E}">
        <p14:creationId xmlns:p14="http://schemas.microsoft.com/office/powerpoint/2010/main" val="146598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8E07A-F63E-4BE9-9BE5-3A3ED5E3CBEF}" type="datetimeFigureOut">
              <a:rPr lang="en-ZA" smtClean="0"/>
              <a:t>2025/08/16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AA57E-4A00-4777-8741-4EA444C6E1E1}" type="slidenum">
              <a:rPr lang="en-ZA" smtClean="0"/>
              <a:t>‹#›</a:t>
            </a:fld>
            <a:endParaRPr lang="en-ZA"/>
          </a:p>
        </p:txBody>
      </p:sp>
    </p:spTree>
    <p:extLst>
      <p:ext uri="{BB962C8B-B14F-4D97-AF65-F5344CB8AC3E}">
        <p14:creationId xmlns:p14="http://schemas.microsoft.com/office/powerpoint/2010/main" val="35585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wirecon@icon.co.za" TargetMode="External"/><Relationship Id="rId2" Type="http://schemas.openxmlformats.org/officeDocument/2006/relationships/hyperlink" Target="mailto:shelmondi@tiscali.co.za" TargetMode="External"/><Relationship Id="rId1" Type="http://schemas.openxmlformats.org/officeDocument/2006/relationships/slideLayout" Target="../slideLayouts/slideLayout2.xml"/><Relationship Id="rId4" Type="http://schemas.openxmlformats.org/officeDocument/2006/relationships/hyperlink" Target="mailto:ursula@cycling-sa.co.z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pssa-logo (2).png"/>
          <p:cNvPicPr>
            <a:picLocks noChangeAspect="1"/>
          </p:cNvPicPr>
          <p:nvPr/>
        </p:nvPicPr>
        <p:blipFill>
          <a:blip r:embed="rId2" cstate="print"/>
          <a:stretch>
            <a:fillRect/>
          </a:stretch>
        </p:blipFill>
        <p:spPr>
          <a:xfrm>
            <a:off x="8028384" y="265012"/>
            <a:ext cx="728303" cy="810531"/>
          </a:xfrm>
          <a:prstGeom prst="rect">
            <a:avLst/>
          </a:prstGeom>
        </p:spPr>
      </p:pic>
      <p:sp>
        <p:nvSpPr>
          <p:cNvPr id="6" name="TextBox 5"/>
          <p:cNvSpPr txBox="1"/>
          <p:nvPr/>
        </p:nvSpPr>
        <p:spPr>
          <a:xfrm>
            <a:off x="2267744" y="404664"/>
            <a:ext cx="4032448" cy="830997"/>
          </a:xfrm>
          <a:prstGeom prst="rect">
            <a:avLst/>
          </a:prstGeom>
          <a:noFill/>
        </p:spPr>
        <p:txBody>
          <a:bodyPr wrap="square" rtlCol="0">
            <a:spAutoFit/>
          </a:bodyPr>
          <a:lstStyle/>
          <a:p>
            <a:r>
              <a:rPr lang="en-ZA" sz="2800" b="1" dirty="0" smtClean="0"/>
              <a:t>RANDBURG PHOTO CLUB</a:t>
            </a:r>
          </a:p>
          <a:p>
            <a:pPr algn="ctr"/>
            <a:r>
              <a:rPr lang="en-ZA" sz="2000" b="1" dirty="0" smtClean="0"/>
              <a:t>NEWSLETTER AUGUST 2025</a:t>
            </a:r>
            <a:endParaRPr lang="en-ZA"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124744"/>
            <a:ext cx="5163284" cy="56258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578" y="1484784"/>
            <a:ext cx="630410" cy="891156"/>
          </a:xfrm>
          <a:prstGeom prst="rect">
            <a:avLst/>
          </a:prstGeom>
        </p:spPr>
      </p:pic>
    </p:spTree>
    <p:extLst>
      <p:ext uri="{BB962C8B-B14F-4D97-AF65-F5344CB8AC3E}">
        <p14:creationId xmlns:p14="http://schemas.microsoft.com/office/powerpoint/2010/main" val="415103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p:cNvSpPr/>
          <p:nvPr/>
        </p:nvSpPr>
        <p:spPr>
          <a:xfrm>
            <a:off x="3687783" y="332656"/>
            <a:ext cx="1768434" cy="584775"/>
          </a:xfrm>
          <a:prstGeom prst="rect">
            <a:avLst/>
          </a:prstGeom>
        </p:spPr>
        <p:txBody>
          <a:bodyPr wrap="none">
            <a:spAutoFit/>
          </a:bodyPr>
          <a:lstStyle/>
          <a:p>
            <a:pPr algn="ctr"/>
            <a:r>
              <a:rPr lang="en-ZA" sz="3200" b="1" dirty="0"/>
              <a:t>OUTINGS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2803321" cy="38583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206" y="1700808"/>
            <a:ext cx="2843213" cy="39132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919" y="2780928"/>
            <a:ext cx="2738577" cy="3769224"/>
          </a:xfrm>
          <a:prstGeom prst="rect">
            <a:avLst/>
          </a:prstGeom>
        </p:spPr>
      </p:pic>
    </p:spTree>
    <p:extLst>
      <p:ext uri="{BB962C8B-B14F-4D97-AF65-F5344CB8AC3E}">
        <p14:creationId xmlns:p14="http://schemas.microsoft.com/office/powerpoint/2010/main" val="237827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92215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smtClean="0">
              <a:solidFill>
                <a:schemeClr val="tx1"/>
              </a:solidFill>
            </a:endParaRPr>
          </a:p>
          <a:p>
            <a:r>
              <a:rPr lang="en-ZA" sz="1600" b="1" dirty="0" smtClean="0">
                <a:solidFill>
                  <a:schemeClr val="tx1"/>
                </a:solidFill>
              </a:rPr>
              <a:t>                                  INSTRUCTION FOR ALL SALON ENTRIES OBTAINABLE VIA PHOTOVAULT</a:t>
            </a:r>
          </a:p>
          <a:p>
            <a:endParaRPr lang="en-ZA" sz="1400" dirty="0" smtClean="0">
              <a:solidFill>
                <a:schemeClr val="tx1"/>
              </a:solidFill>
            </a:endParaRPr>
          </a:p>
          <a:p>
            <a:endParaRPr lang="en-ZA" sz="1400" dirty="0">
              <a:solidFill>
                <a:schemeClr val="tx1"/>
              </a:solidFill>
            </a:endParaRPr>
          </a:p>
          <a:p>
            <a:endParaRPr lang="en-ZA" sz="1400" dirty="0" smtClean="0">
              <a:solidFill>
                <a:schemeClr val="tx1"/>
              </a:solidFill>
            </a:endParaRPr>
          </a:p>
          <a:p>
            <a:endParaRPr lang="en-ZA" sz="1400" dirty="0">
              <a:solidFill>
                <a:schemeClr val="tx1"/>
              </a:solidFill>
            </a:endParaRPr>
          </a:p>
          <a:p>
            <a:endParaRPr lang="en-ZA" sz="1400" dirty="0" smtClean="0">
              <a:solidFill>
                <a:schemeClr val="tx1"/>
              </a:solidFill>
            </a:endParaRPr>
          </a:p>
          <a:p>
            <a:endParaRPr lang="en-ZA" sz="1400" dirty="0">
              <a:solidFill>
                <a:schemeClr val="tx1"/>
              </a:solidFill>
            </a:endParaRPr>
          </a:p>
          <a:p>
            <a:endParaRPr lang="en-ZA" sz="1400" dirty="0" smtClean="0">
              <a:solidFill>
                <a:schemeClr val="tx1"/>
              </a:solidFill>
            </a:endParaRPr>
          </a:p>
          <a:p>
            <a:endParaRPr lang="en-ZA" sz="1400" dirty="0">
              <a:solidFill>
                <a:schemeClr val="tx1"/>
              </a:solidFill>
            </a:endParaRPr>
          </a:p>
          <a:p>
            <a:endParaRPr lang="en-ZA" sz="1400" dirty="0" smtClean="0">
              <a:solidFill>
                <a:schemeClr val="tx1"/>
              </a:solidFill>
            </a:endParaRPr>
          </a:p>
          <a:p>
            <a:endParaRPr lang="en-ZA" sz="1400" dirty="0">
              <a:solidFill>
                <a:schemeClr val="tx1"/>
              </a:solidFill>
            </a:endParaRPr>
          </a:p>
          <a:p>
            <a:pPr algn="ctr"/>
            <a:r>
              <a:rPr lang="en-ZA" sz="1400" b="1" dirty="0">
                <a:solidFill>
                  <a:schemeClr val="tx1"/>
                </a:solidFill>
              </a:rPr>
              <a:t>Please note that once Ursula (our Photovault Master) has registered any member onto the system the control etc. reverts to the member.</a:t>
            </a:r>
          </a:p>
          <a:p>
            <a:pPr algn="ctr"/>
            <a:r>
              <a:rPr lang="en-ZA" sz="1400" b="1" dirty="0">
                <a:solidFill>
                  <a:schemeClr val="tx1"/>
                </a:solidFill>
              </a:rPr>
              <a:t>Please also note that the Photovault master is unable to change any forgotten passwords</a:t>
            </a:r>
          </a:p>
          <a:p>
            <a:r>
              <a:rPr lang="en-ZA" sz="1400" dirty="0">
                <a:solidFill>
                  <a:schemeClr val="tx1"/>
                </a:solidFill>
              </a:rPr>
              <a:t>To assist with the retrieval of the required information the following guidelines will assist:</a:t>
            </a:r>
          </a:p>
          <a:p>
            <a:r>
              <a:rPr lang="en-ZA" sz="1400" dirty="0">
                <a:solidFill>
                  <a:schemeClr val="tx1"/>
                </a:solidFill>
              </a:rPr>
              <a:t>You are able to track your salon entries by clicking on My Photo Vault which will reflect the following headings:</a:t>
            </a:r>
          </a:p>
          <a:p>
            <a:r>
              <a:rPr lang="en-ZA" sz="1400" dirty="0">
                <a:solidFill>
                  <a:schemeClr val="tx1"/>
                </a:solidFill>
              </a:rPr>
              <a:t>	Upload new photo</a:t>
            </a:r>
          </a:p>
          <a:p>
            <a:r>
              <a:rPr lang="en-ZA" sz="1400" dirty="0">
                <a:solidFill>
                  <a:schemeClr val="tx1"/>
                </a:solidFill>
              </a:rPr>
              <a:t>	My archived photos</a:t>
            </a:r>
          </a:p>
          <a:p>
            <a:pPr algn="ctr"/>
            <a:r>
              <a:rPr lang="en-ZA" sz="1400" b="1" dirty="0">
                <a:solidFill>
                  <a:schemeClr val="tx1"/>
                </a:solidFill>
              </a:rPr>
              <a:t>DOWNLOAD MY SALON SUMMARY</a:t>
            </a:r>
          </a:p>
          <a:p>
            <a:r>
              <a:rPr lang="en-ZA" sz="1400" dirty="0">
                <a:solidFill>
                  <a:schemeClr val="tx1"/>
                </a:solidFill>
              </a:rPr>
              <a:t>Click on the above heading and download the excel spreadsheet which will reflect all your salon entries whether accepted or not.</a:t>
            </a:r>
          </a:p>
          <a:p>
            <a:r>
              <a:rPr lang="en-ZA" sz="1400" dirty="0">
                <a:solidFill>
                  <a:schemeClr val="tx1"/>
                </a:solidFill>
              </a:rPr>
              <a:t>If you click on the heading “Where was it used?” which is available on the panel alongside your uploaded image you will establish exactly when and where your photo was loaded and the results obtained e.g. Gold, COM, acceptance etc.</a:t>
            </a:r>
          </a:p>
          <a:p>
            <a:r>
              <a:rPr lang="en-ZA" sz="1400" dirty="0">
                <a:solidFill>
                  <a:schemeClr val="tx1"/>
                </a:solidFill>
              </a:rPr>
              <a:t>Of further explanation is that you should receive individual emails with results of your entries to a particular salon and it is suggested that you  also place those results in a separate folder for ease of reference offline.</a:t>
            </a:r>
          </a:p>
          <a:p>
            <a:r>
              <a:rPr lang="en-ZA" sz="1400" dirty="0">
                <a:solidFill>
                  <a:schemeClr val="tx1"/>
                </a:solidFill>
              </a:rPr>
              <a:t> </a:t>
            </a:r>
          </a:p>
          <a:p>
            <a:r>
              <a:rPr lang="en-ZA" sz="1400" dirty="0">
                <a:solidFill>
                  <a:schemeClr val="tx1"/>
                </a:solidFill>
              </a:rPr>
              <a:t>As salon results are published the chairman ascertains which club members have achieved medals, Coms or acceptances and these are reflected initially in the club night presentation and thereafter in the newsletter. Should the information be incorrect in any way please contact the chairman directly.</a:t>
            </a:r>
          </a:p>
          <a:p>
            <a:r>
              <a:rPr lang="en-ZA" sz="1400" dirty="0">
                <a:solidFill>
                  <a:schemeClr val="tx1"/>
                </a:solidFill>
              </a:rPr>
              <a:t> </a:t>
            </a:r>
          </a:p>
        </p:txBody>
      </p:sp>
      <p:sp>
        <p:nvSpPr>
          <p:cNvPr id="5" name="Rectangle 4"/>
          <p:cNvSpPr/>
          <p:nvPr/>
        </p:nvSpPr>
        <p:spPr>
          <a:xfrm>
            <a:off x="2051720" y="267016"/>
            <a:ext cx="6120680" cy="923330"/>
          </a:xfrm>
          <a:prstGeom prst="rect">
            <a:avLst/>
          </a:prstGeom>
        </p:spPr>
        <p:txBody>
          <a:bodyPr wrap="square">
            <a:spAutoFit/>
          </a:bodyPr>
          <a:lstStyle/>
          <a:p>
            <a:pPr algn="ctr"/>
            <a:endParaRPr lang="en-US" sz="5400" b="1" dirty="0"/>
          </a:p>
        </p:txBody>
      </p:sp>
      <p:sp>
        <p:nvSpPr>
          <p:cNvPr id="7" name="Rectangle 6"/>
          <p:cNvSpPr/>
          <p:nvPr/>
        </p:nvSpPr>
        <p:spPr>
          <a:xfrm>
            <a:off x="1223628" y="2276872"/>
            <a:ext cx="6768752" cy="830997"/>
          </a:xfrm>
          <a:prstGeom prst="rect">
            <a:avLst/>
          </a:prstGeom>
        </p:spPr>
        <p:txBody>
          <a:bodyPr wrap="square">
            <a:spAutoFit/>
          </a:bodyPr>
          <a:lstStyle/>
          <a:p>
            <a:r>
              <a:rPr lang="en-ZA" sz="2800" dirty="0" smtClean="0"/>
              <a:t>	</a:t>
            </a:r>
            <a:r>
              <a:rPr lang="en-ZA" sz="2000" dirty="0" smtClean="0"/>
              <a:t>	</a:t>
            </a:r>
            <a:endParaRPr lang="en-ZA" sz="2000" b="1" dirty="0"/>
          </a:p>
          <a:p>
            <a:pPr algn="ctr"/>
            <a:r>
              <a:rPr lang="en-ZA" sz="2000" b="1" dirty="0" smtClean="0"/>
              <a:t>	</a:t>
            </a:r>
          </a:p>
        </p:txBody>
      </p:sp>
      <p:pic>
        <p:nvPicPr>
          <p:cNvPr id="9" name="Picture 8" descr="E:\My Pictures\2025\Photovault detail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689536"/>
            <a:ext cx="3640016" cy="1647306"/>
          </a:xfrm>
          <a:prstGeom prst="rect">
            <a:avLst/>
          </a:prstGeom>
          <a:noFill/>
          <a:ln>
            <a:noFill/>
          </a:ln>
        </p:spPr>
      </p:pic>
    </p:spTree>
    <p:extLst>
      <p:ext uri="{BB962C8B-B14F-4D97-AF65-F5344CB8AC3E}">
        <p14:creationId xmlns:p14="http://schemas.microsoft.com/office/powerpoint/2010/main" val="390135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44208" y="4941168"/>
            <a:ext cx="1800200" cy="720080"/>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105059" y="-22017"/>
            <a:ext cx="9251504"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dirty="0">
              <a:solidFill>
                <a:schemeClr val="tx1"/>
              </a:solidFill>
            </a:endParaRPr>
          </a:p>
        </p:txBody>
      </p:sp>
      <p:sp>
        <p:nvSpPr>
          <p:cNvPr id="14" name="Rectangle 13"/>
          <p:cNvSpPr/>
          <p:nvPr/>
        </p:nvSpPr>
        <p:spPr>
          <a:xfrm>
            <a:off x="107504" y="998379"/>
            <a:ext cx="9524961" cy="369332"/>
          </a:xfrm>
          <a:prstGeom prst="rect">
            <a:avLst/>
          </a:prstGeom>
        </p:spPr>
        <p:txBody>
          <a:bodyPr wrap="square">
            <a:spAutoFit/>
          </a:bodyPr>
          <a:lstStyle/>
          <a:p>
            <a:pPr algn="ctr"/>
            <a:r>
              <a:rPr lang="en-ZA" dirty="0" smtClean="0"/>
              <a:t>	</a:t>
            </a:r>
            <a:endParaRPr lang="en-ZA" dirty="0"/>
          </a:p>
        </p:txBody>
      </p:sp>
      <p:sp>
        <p:nvSpPr>
          <p:cNvPr id="3" name="TextBox 2"/>
          <p:cNvSpPr txBox="1"/>
          <p:nvPr/>
        </p:nvSpPr>
        <p:spPr>
          <a:xfrm>
            <a:off x="571324" y="6016932"/>
            <a:ext cx="8064896" cy="338554"/>
          </a:xfrm>
          <a:prstGeom prst="rect">
            <a:avLst/>
          </a:prstGeom>
          <a:noFill/>
        </p:spPr>
        <p:txBody>
          <a:bodyPr wrap="square" rtlCol="0">
            <a:spAutoFit/>
          </a:bodyPr>
          <a:lstStyle/>
          <a:p>
            <a:pPr algn="ctr"/>
            <a:endParaRPr lang="en-ZA" sz="1600" dirty="0"/>
          </a:p>
        </p:txBody>
      </p:sp>
      <p:sp>
        <p:nvSpPr>
          <p:cNvPr id="2" name="Rectangle 1"/>
          <p:cNvSpPr/>
          <p:nvPr/>
        </p:nvSpPr>
        <p:spPr>
          <a:xfrm>
            <a:off x="2411760" y="536714"/>
            <a:ext cx="4572000" cy="5447645"/>
          </a:xfrm>
          <a:prstGeom prst="rect">
            <a:avLst/>
          </a:prstGeom>
        </p:spPr>
        <p:txBody>
          <a:bodyPr>
            <a:spAutoFit/>
          </a:bodyPr>
          <a:lstStyle/>
          <a:p>
            <a:pPr algn="ctr"/>
            <a:r>
              <a:rPr lang="en-ZA" sz="1200" b="1" dirty="0"/>
              <a:t>RANDBURG PHOTO CLUB</a:t>
            </a:r>
            <a:endParaRPr lang="en-ZA" sz="1200" dirty="0"/>
          </a:p>
          <a:p>
            <a:pPr algn="ctr"/>
            <a:r>
              <a:rPr lang="en-ZA" sz="1200" b="1" dirty="0"/>
              <a:t>CALENDAR</a:t>
            </a:r>
            <a:endParaRPr lang="en-ZA" sz="1200" dirty="0"/>
          </a:p>
          <a:p>
            <a:r>
              <a:rPr lang="en-ZA" sz="1200" b="1" dirty="0"/>
              <a:t> </a:t>
            </a:r>
            <a:endParaRPr lang="en-ZA" sz="1200" dirty="0"/>
          </a:p>
          <a:p>
            <a:r>
              <a:rPr lang="en-ZA" sz="1200" b="1" dirty="0" smtClean="0"/>
              <a:t>                          11 </a:t>
            </a:r>
            <a:r>
              <a:rPr lang="en-ZA" sz="1200" b="1" dirty="0"/>
              <a:t>– 15</a:t>
            </a:r>
            <a:r>
              <a:rPr lang="en-ZA" sz="1200" b="1" baseline="30000" dirty="0"/>
              <a:t>th</a:t>
            </a:r>
            <a:r>
              <a:rPr lang="en-ZA" sz="1200" b="1" dirty="0"/>
              <a:t> </a:t>
            </a:r>
            <a:r>
              <a:rPr lang="en-ZA" sz="1200" b="1" dirty="0" smtClean="0"/>
              <a:t>            </a:t>
            </a:r>
            <a:r>
              <a:rPr lang="en-ZA" sz="1200" b="1" dirty="0"/>
              <a:t>National PSSA Congress in </a:t>
            </a:r>
            <a:r>
              <a:rPr lang="en-ZA" sz="1200" b="1" dirty="0" smtClean="0"/>
              <a:t> </a:t>
            </a:r>
            <a:r>
              <a:rPr lang="en-ZA" sz="1200" b="1" dirty="0" err="1" smtClean="0"/>
              <a:t>Struisbaai</a:t>
            </a:r>
            <a:endParaRPr lang="en-ZA" sz="1200" b="1" dirty="0" smtClean="0"/>
          </a:p>
          <a:p>
            <a:endParaRPr lang="en-ZA" sz="1200" b="1" dirty="0"/>
          </a:p>
          <a:p>
            <a:r>
              <a:rPr lang="en-ZA" sz="1200" b="1" dirty="0" smtClean="0"/>
              <a:t>                           21</a:t>
            </a:r>
            <a:r>
              <a:rPr lang="en-ZA" sz="1200" b="1" baseline="30000" dirty="0" smtClean="0"/>
              <a:t>st</a:t>
            </a:r>
            <a:r>
              <a:rPr lang="en-ZA" sz="1200" b="1" dirty="0" smtClean="0"/>
              <a:t>                      Club </a:t>
            </a:r>
            <a:r>
              <a:rPr lang="en-ZA" sz="1200" b="1" dirty="0"/>
              <a:t>Discussion Evening</a:t>
            </a:r>
            <a:endParaRPr lang="en-ZA" sz="1200" dirty="0"/>
          </a:p>
          <a:p>
            <a:r>
              <a:rPr lang="en-ZA" sz="1200" b="1" dirty="0"/>
              <a:t> </a:t>
            </a:r>
            <a:endParaRPr lang="en-ZA" sz="1200" dirty="0"/>
          </a:p>
          <a:p>
            <a:r>
              <a:rPr lang="en-ZA" sz="1200" b="1" dirty="0"/>
              <a:t>SEPT 2025	4</a:t>
            </a:r>
            <a:r>
              <a:rPr lang="en-ZA" sz="1200" b="1" baseline="30000" dirty="0"/>
              <a:t>th</a:t>
            </a:r>
            <a:r>
              <a:rPr lang="en-ZA" sz="1200" b="1" dirty="0"/>
              <a:t> 	Monthly Club Evening </a:t>
            </a:r>
            <a:endParaRPr lang="en-ZA" sz="1200" dirty="0"/>
          </a:p>
          <a:p>
            <a:r>
              <a:rPr lang="en-ZA" sz="1200" b="1" dirty="0"/>
              <a:t>		</a:t>
            </a:r>
            <a:r>
              <a:rPr lang="en-ZA" sz="1200" b="1" i="1" dirty="0"/>
              <a:t>Set Subject : </a:t>
            </a:r>
            <a:r>
              <a:rPr lang="en-ZA" sz="1200" b="1" i="1" dirty="0" smtClean="0"/>
              <a:t>Flowers</a:t>
            </a:r>
          </a:p>
          <a:p>
            <a:endParaRPr lang="en-ZA" sz="1200" dirty="0"/>
          </a:p>
          <a:p>
            <a:r>
              <a:rPr lang="en-ZA" sz="1200" b="1" dirty="0"/>
              <a:t>	</a:t>
            </a:r>
            <a:r>
              <a:rPr lang="en-ZA" sz="1200" b="1" dirty="0" smtClean="0"/>
              <a:t>13</a:t>
            </a:r>
            <a:r>
              <a:rPr lang="en-ZA" sz="1200" b="1" baseline="30000" dirty="0" smtClean="0"/>
              <a:t>th</a:t>
            </a:r>
            <a:r>
              <a:rPr lang="en-ZA" sz="1200" b="1" dirty="0"/>
              <a:t>	Southern Gauteng Regional </a:t>
            </a:r>
            <a:r>
              <a:rPr lang="en-ZA" sz="1200" b="1" dirty="0" smtClean="0"/>
              <a:t>Congress</a:t>
            </a:r>
          </a:p>
          <a:p>
            <a:endParaRPr lang="en-ZA" sz="1200" dirty="0"/>
          </a:p>
          <a:p>
            <a:r>
              <a:rPr lang="en-ZA" sz="1200" b="1" dirty="0"/>
              <a:t>	</a:t>
            </a:r>
            <a:r>
              <a:rPr lang="en-ZA" sz="1200" b="1" dirty="0" smtClean="0"/>
              <a:t>18</a:t>
            </a:r>
            <a:r>
              <a:rPr lang="en-ZA" sz="1200" b="1" baseline="30000" dirty="0" smtClean="0"/>
              <a:t>th</a:t>
            </a:r>
            <a:r>
              <a:rPr lang="en-ZA" sz="1200" b="1" dirty="0"/>
              <a:t>	Club Discussion Evening</a:t>
            </a:r>
            <a:endParaRPr lang="en-ZA" sz="1200" dirty="0"/>
          </a:p>
          <a:p>
            <a:r>
              <a:rPr lang="en-ZA" sz="1200" b="1" dirty="0"/>
              <a:t> </a:t>
            </a:r>
            <a:endParaRPr lang="en-ZA" sz="1200" dirty="0"/>
          </a:p>
          <a:p>
            <a:r>
              <a:rPr lang="en-ZA" sz="1200" b="1" dirty="0"/>
              <a:t>OCT 2025	2</a:t>
            </a:r>
            <a:r>
              <a:rPr lang="en-ZA" sz="1200" b="1" baseline="30000" dirty="0"/>
              <a:t>nd</a:t>
            </a:r>
            <a:r>
              <a:rPr lang="en-ZA" sz="1200" b="1" dirty="0"/>
              <a:t>	Monthly Club Evening </a:t>
            </a:r>
            <a:endParaRPr lang="en-ZA" sz="1200" dirty="0"/>
          </a:p>
          <a:p>
            <a:r>
              <a:rPr lang="en-ZA" sz="1200" b="1" dirty="0"/>
              <a:t>		</a:t>
            </a:r>
            <a:r>
              <a:rPr lang="en-ZA" sz="1200" b="1" i="1" dirty="0" smtClean="0"/>
              <a:t>Set </a:t>
            </a:r>
            <a:r>
              <a:rPr lang="en-ZA" sz="1200" b="1" i="1" dirty="0"/>
              <a:t>Subject : Urban </a:t>
            </a:r>
            <a:r>
              <a:rPr lang="en-ZA" sz="1200" b="1" i="1" dirty="0" smtClean="0"/>
              <a:t>Reflections</a:t>
            </a:r>
          </a:p>
          <a:p>
            <a:endParaRPr lang="en-ZA" sz="1200" dirty="0"/>
          </a:p>
          <a:p>
            <a:r>
              <a:rPr lang="en-ZA" sz="1200" b="1" dirty="0"/>
              <a:t>	</a:t>
            </a:r>
            <a:r>
              <a:rPr lang="en-ZA" sz="1200" b="1" dirty="0" smtClean="0"/>
              <a:t>16</a:t>
            </a:r>
            <a:r>
              <a:rPr lang="en-ZA" sz="1200" b="1" baseline="30000" dirty="0" smtClean="0"/>
              <a:t>th</a:t>
            </a:r>
            <a:r>
              <a:rPr lang="en-ZA" sz="1200" b="1" dirty="0"/>
              <a:t>	Club Discussion </a:t>
            </a:r>
            <a:r>
              <a:rPr lang="en-ZA" sz="1200" b="1" dirty="0" smtClean="0"/>
              <a:t>Evening</a:t>
            </a:r>
          </a:p>
          <a:p>
            <a:endParaRPr lang="en-ZA" sz="1200" dirty="0"/>
          </a:p>
          <a:p>
            <a:r>
              <a:rPr lang="en-ZA" sz="1200" b="1" dirty="0"/>
              <a:t>	</a:t>
            </a:r>
            <a:r>
              <a:rPr lang="en-ZA" sz="1200" b="1" dirty="0" smtClean="0"/>
              <a:t>18</a:t>
            </a:r>
            <a:r>
              <a:rPr lang="en-ZA" sz="1200" b="1" baseline="30000" dirty="0" smtClean="0"/>
              <a:t>th                             </a:t>
            </a:r>
            <a:r>
              <a:rPr lang="en-ZA" sz="1200" b="1" dirty="0" smtClean="0"/>
              <a:t>CERPS </a:t>
            </a:r>
            <a:r>
              <a:rPr lang="en-ZA" sz="1200" b="1" dirty="0"/>
              <a:t>regional congress at</a:t>
            </a:r>
            <a:endParaRPr lang="en-ZA" sz="1200" dirty="0"/>
          </a:p>
          <a:p>
            <a:r>
              <a:rPr lang="en-ZA" sz="1200" b="1" dirty="0"/>
              <a:t>		</a:t>
            </a:r>
            <a:r>
              <a:rPr lang="en-ZA" sz="1200" b="1" dirty="0" smtClean="0"/>
              <a:t>St </a:t>
            </a:r>
            <a:r>
              <a:rPr lang="en-ZA" sz="1200" b="1" dirty="0" err="1"/>
              <a:t>Dominics</a:t>
            </a:r>
            <a:r>
              <a:rPr lang="en-ZA" sz="1200" b="1" dirty="0"/>
              <a:t> School in Boksburg</a:t>
            </a:r>
            <a:endParaRPr lang="en-ZA" sz="1200" dirty="0"/>
          </a:p>
          <a:p>
            <a:r>
              <a:rPr lang="en-ZA" sz="1200" b="1" dirty="0"/>
              <a:t> </a:t>
            </a:r>
            <a:endParaRPr lang="en-ZA" sz="1200" dirty="0"/>
          </a:p>
          <a:p>
            <a:r>
              <a:rPr lang="en-ZA" sz="1200" b="1" dirty="0"/>
              <a:t>NOV 2025	6</a:t>
            </a:r>
            <a:r>
              <a:rPr lang="en-ZA" sz="1200" b="1" baseline="30000" dirty="0"/>
              <a:t>th</a:t>
            </a:r>
            <a:r>
              <a:rPr lang="en-ZA" sz="1200" b="1" dirty="0"/>
              <a:t>	Monthly Club Meeting</a:t>
            </a:r>
            <a:endParaRPr lang="en-ZA" sz="1200" dirty="0"/>
          </a:p>
          <a:p>
            <a:r>
              <a:rPr lang="en-ZA" sz="1200" b="1" dirty="0"/>
              <a:t>		</a:t>
            </a:r>
            <a:r>
              <a:rPr lang="en-ZA" sz="1200" b="1" i="1" dirty="0" smtClean="0"/>
              <a:t>Set </a:t>
            </a:r>
            <a:r>
              <a:rPr lang="en-ZA" sz="1200" b="1" i="1" dirty="0"/>
              <a:t>Subject : Webbed </a:t>
            </a:r>
            <a:r>
              <a:rPr lang="en-ZA" sz="1200" b="1" i="1" dirty="0" smtClean="0"/>
              <a:t>Feet</a:t>
            </a:r>
          </a:p>
          <a:p>
            <a:endParaRPr lang="en-ZA" sz="1200" dirty="0"/>
          </a:p>
          <a:p>
            <a:r>
              <a:rPr lang="en-ZA" sz="1200" b="1" dirty="0"/>
              <a:t>	</a:t>
            </a:r>
            <a:r>
              <a:rPr lang="en-ZA" sz="1200" b="1" dirty="0" smtClean="0"/>
              <a:t>20</a:t>
            </a:r>
            <a:r>
              <a:rPr lang="en-ZA" sz="1200" b="1" baseline="30000" dirty="0" smtClean="0"/>
              <a:t>th</a:t>
            </a:r>
            <a:r>
              <a:rPr lang="en-ZA" sz="1200" b="1" dirty="0"/>
              <a:t>	Club Discussion Evening</a:t>
            </a:r>
            <a:endParaRPr lang="en-ZA" sz="1200" dirty="0"/>
          </a:p>
          <a:p>
            <a:r>
              <a:rPr lang="en-ZA" sz="1200" b="1" dirty="0"/>
              <a:t> </a:t>
            </a:r>
            <a:endParaRPr lang="en-ZA" sz="1200" dirty="0"/>
          </a:p>
          <a:p>
            <a:r>
              <a:rPr lang="en-ZA" sz="1200" b="1" dirty="0"/>
              <a:t>DEC 2025	4</a:t>
            </a:r>
            <a:r>
              <a:rPr lang="en-ZA" sz="1200" b="1" baseline="30000" dirty="0"/>
              <a:t>th</a:t>
            </a:r>
            <a:r>
              <a:rPr lang="en-ZA" sz="1200" b="1" dirty="0"/>
              <a:t>	ANNUAL AWARDS EVENING</a:t>
            </a:r>
            <a:endParaRPr lang="en-ZA" sz="1200" dirty="0"/>
          </a:p>
          <a:p>
            <a:pPr algn="ctr"/>
            <a:endParaRPr lang="en-US" sz="1200" dirty="0"/>
          </a:p>
        </p:txBody>
      </p:sp>
    </p:spTree>
    <p:extLst>
      <p:ext uri="{BB962C8B-B14F-4D97-AF65-F5344CB8AC3E}">
        <p14:creationId xmlns:p14="http://schemas.microsoft.com/office/powerpoint/2010/main" val="298476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p:cNvSpPr/>
          <p:nvPr/>
        </p:nvSpPr>
        <p:spPr>
          <a:xfrm>
            <a:off x="2274377" y="133575"/>
            <a:ext cx="4572000" cy="707886"/>
          </a:xfrm>
          <a:prstGeom prst="rect">
            <a:avLst/>
          </a:prstGeom>
        </p:spPr>
        <p:txBody>
          <a:bodyPr>
            <a:spAutoFit/>
          </a:bodyPr>
          <a:lstStyle/>
          <a:p>
            <a:pPr algn="ctr"/>
            <a:r>
              <a:rPr lang="en-ZA" sz="2000" b="1" dirty="0" smtClean="0"/>
              <a:t>COMMITTEE MEMBERS</a:t>
            </a:r>
          </a:p>
          <a:p>
            <a:pPr algn="ctr"/>
            <a:r>
              <a:rPr lang="en-ZA" sz="2000" b="1" dirty="0" smtClean="0"/>
              <a:t>2024-2025</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3697415081"/>
              </p:ext>
            </p:extLst>
          </p:nvPr>
        </p:nvGraphicFramePr>
        <p:xfrm>
          <a:off x="539552" y="1700808"/>
          <a:ext cx="8208912" cy="2465349"/>
        </p:xfrm>
        <a:graphic>
          <a:graphicData uri="http://schemas.openxmlformats.org/drawingml/2006/table">
            <a:tbl>
              <a:tblPr/>
              <a:tblGrid>
                <a:gridCol w="2139681"/>
                <a:gridCol w="1748751"/>
                <a:gridCol w="2386272"/>
                <a:gridCol w="1934208"/>
              </a:tblGrid>
              <a:tr h="381964">
                <a:tc>
                  <a:txBody>
                    <a:bodyPr/>
                    <a:lstStyle/>
                    <a:p>
                      <a:pPr algn="ctr" fontAlgn="b"/>
                      <a:r>
                        <a:rPr lang="en-US" sz="1400" b="1" i="0" u="none" strike="noStrike" dirty="0">
                          <a:solidFill>
                            <a:srgbClr val="000000"/>
                          </a:solidFill>
                          <a:latin typeface="Calibri"/>
                        </a:rPr>
                        <a:t>Portfolio</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latin typeface="Calibri"/>
                        </a:rPr>
                        <a:t>Name</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latin typeface="Calibri"/>
                        </a:rPr>
                        <a:t>Email</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latin typeface="Calibri"/>
                        </a:rPr>
                        <a:t>Cell Number</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467516">
                <a:tc>
                  <a:txBody>
                    <a:bodyPr/>
                    <a:lstStyle/>
                    <a:p>
                      <a:pPr algn="l" fontAlgn="b"/>
                      <a:r>
                        <a:rPr lang="en-US" sz="1400" b="0" i="0" u="none" strike="noStrike" dirty="0">
                          <a:solidFill>
                            <a:srgbClr val="000000"/>
                          </a:solidFill>
                          <a:latin typeface="Calibri"/>
                        </a:rPr>
                        <a:t>Chairman</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smtClean="0">
                          <a:solidFill>
                            <a:srgbClr val="000000"/>
                          </a:solidFill>
                          <a:latin typeface="Calibri"/>
                        </a:rPr>
                        <a:t>Mike Brien</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sng" strike="noStrike" dirty="0" smtClean="0">
                          <a:solidFill>
                            <a:srgbClr val="0000FF"/>
                          </a:solidFill>
                          <a:latin typeface="Calibri"/>
                        </a:rPr>
                        <a:t>mike.brien@telkomsa.net</a:t>
                      </a:r>
                      <a:endParaRPr lang="en-US" sz="1400" b="0" i="0" u="sng" strike="noStrike" dirty="0">
                        <a:solidFill>
                          <a:srgbClr val="0000FF"/>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smtClean="0">
                          <a:solidFill>
                            <a:srgbClr val="000000"/>
                          </a:solidFill>
                          <a:latin typeface="Calibri"/>
                        </a:rPr>
                        <a:t>0836788885</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794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Calibri"/>
                        </a:rPr>
                        <a:t> </a:t>
                      </a:r>
                      <a:r>
                        <a:rPr lang="en-US" sz="1400" b="0" i="0" u="none" strike="noStrike" dirty="0" smtClean="0">
                          <a:solidFill>
                            <a:srgbClr val="000000"/>
                          </a:solidFill>
                          <a:latin typeface="+mn-lt"/>
                        </a:rPr>
                        <a:t>Treasurer &amp; Membership</a:t>
                      </a:r>
                    </a:p>
                    <a:p>
                      <a:pPr algn="l" fontAlgn="b"/>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smtClean="0">
                          <a:solidFill>
                            <a:srgbClr val="000000"/>
                          </a:solidFill>
                          <a:latin typeface="Calibri"/>
                        </a:rPr>
                        <a:t>Pieter </a:t>
                      </a:r>
                      <a:r>
                        <a:rPr lang="en-US" sz="1400" b="0" i="0" u="none" strike="noStrike" dirty="0" err="1" smtClean="0">
                          <a:solidFill>
                            <a:srgbClr val="000000"/>
                          </a:solidFill>
                          <a:latin typeface="Calibri"/>
                        </a:rPr>
                        <a:t>Gravett</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400" b="0" i="0" u="sng" strike="noStrike" dirty="0" smtClean="0">
                          <a:solidFill>
                            <a:srgbClr val="0000FF"/>
                          </a:solidFill>
                          <a:latin typeface="Calibri"/>
                        </a:rPr>
                        <a:t>pieter@oppienet.co.za</a:t>
                      </a:r>
                      <a:endParaRPr lang="en-US" sz="1400" b="0" i="0" u="sng" strike="noStrike" dirty="0">
                        <a:solidFill>
                          <a:srgbClr val="0000FF"/>
                        </a:solidFill>
                        <a:latin typeface="Calibri"/>
                      </a:endParaRPr>
                    </a:p>
                  </a:txBody>
                  <a:tcPr marL="7789" marR="7789" marT="7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smtClean="0">
                          <a:solidFill>
                            <a:srgbClr val="000000"/>
                          </a:solidFill>
                          <a:latin typeface="Calibri"/>
                        </a:rPr>
                        <a:t>0824468809</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67516">
                <a:tc>
                  <a:txBody>
                    <a:bodyPr/>
                    <a:lstStyle/>
                    <a:p>
                      <a:pPr algn="l" fontAlgn="b"/>
                      <a:r>
                        <a:rPr lang="en-US" sz="1400" b="0" i="0" u="none" strike="noStrike" dirty="0">
                          <a:solidFill>
                            <a:srgbClr val="000000"/>
                          </a:solidFill>
                          <a:latin typeface="Calibri"/>
                        </a:rPr>
                        <a:t>Events / Outings / Functions</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a:solidFill>
                            <a:srgbClr val="000000"/>
                          </a:solidFill>
                          <a:latin typeface="Calibri"/>
                        </a:rPr>
                        <a:t>Muriel Joubert</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sng" strike="noStrike" dirty="0">
                          <a:solidFill>
                            <a:srgbClr val="0000FF"/>
                          </a:solidFill>
                          <a:latin typeface="Calibri"/>
                          <a:hlinkClick r:id="rId2"/>
                        </a:rPr>
                        <a:t>shelmondi@tiscali.co.za</a:t>
                      </a:r>
                      <a:endParaRPr lang="en-US" sz="1400" b="0" i="0" u="sng" strike="noStrike" dirty="0">
                        <a:solidFill>
                          <a:srgbClr val="0000FF"/>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O828889674</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7948">
                <a:tc>
                  <a:txBody>
                    <a:bodyPr/>
                    <a:lstStyle/>
                    <a:p>
                      <a:pPr algn="l" fontAlgn="b"/>
                      <a:r>
                        <a:rPr lang="en-US" sz="1400" b="0" i="0" u="none" strike="noStrike" dirty="0">
                          <a:solidFill>
                            <a:srgbClr val="000000"/>
                          </a:solidFill>
                          <a:latin typeface="Calibri"/>
                        </a:rPr>
                        <a:t>Monthly Master Class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a:solidFill>
                            <a:srgbClr val="000000"/>
                          </a:solidFill>
                          <a:latin typeface="Calibri"/>
                        </a:rPr>
                        <a:t>Chris Joubert</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sng" strike="noStrike" dirty="0">
                          <a:solidFill>
                            <a:srgbClr val="0000FF"/>
                          </a:solidFill>
                          <a:latin typeface="Calibri"/>
                          <a:hlinkClick r:id="rId3"/>
                        </a:rPr>
                        <a:t>wirecon@icon.co.za</a:t>
                      </a:r>
                      <a:endParaRPr lang="en-US" sz="1400" b="0" i="0" u="sng" strike="noStrike" dirty="0">
                        <a:solidFill>
                          <a:srgbClr val="0000FF"/>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O829078888</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7948">
                <a:tc>
                  <a:txBody>
                    <a:bodyPr/>
                    <a:lstStyle/>
                    <a:p>
                      <a:pPr algn="l" fontAlgn="b"/>
                      <a:r>
                        <a:rPr lang="en-US" sz="1400" b="0" i="0" u="none" strike="noStrike" dirty="0">
                          <a:solidFill>
                            <a:srgbClr val="000000"/>
                          </a:solidFill>
                          <a:latin typeface="Calibri"/>
                        </a:rPr>
                        <a:t>Photo Vault Master</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a:solidFill>
                            <a:srgbClr val="000000"/>
                          </a:solidFill>
                          <a:latin typeface="Calibri"/>
                        </a:rPr>
                        <a:t>Ursula Baumann</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sng" strike="noStrike" dirty="0">
                          <a:solidFill>
                            <a:srgbClr val="0000FF"/>
                          </a:solidFill>
                          <a:latin typeface="Calibri"/>
                          <a:hlinkClick r:id="rId4"/>
                        </a:rPr>
                        <a:t>ursula@cycling-sa.co.za</a:t>
                      </a:r>
                      <a:endParaRPr lang="en-US" sz="1400" b="0" i="0" u="sng" strike="noStrike" dirty="0">
                        <a:solidFill>
                          <a:srgbClr val="0000FF"/>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a:solidFill>
                            <a:srgbClr val="000000"/>
                          </a:solidFill>
                          <a:latin typeface="Calibri"/>
                        </a:rPr>
                        <a:t>O823371591</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37948">
                <a:tc>
                  <a:txBody>
                    <a:bodyPr/>
                    <a:lstStyle/>
                    <a:p>
                      <a:pPr algn="l" fontAlgn="b"/>
                      <a:r>
                        <a:rPr lang="en-US" sz="1400" b="0" i="0" u="none" strike="noStrike" dirty="0" smtClean="0">
                          <a:solidFill>
                            <a:srgbClr val="000000"/>
                          </a:solidFill>
                          <a:latin typeface="Calibri"/>
                        </a:rPr>
                        <a:t>Judging</a:t>
                      </a:r>
                      <a:r>
                        <a:rPr lang="en-US" sz="1400" b="0" i="0" u="none" strike="noStrike" baseline="0" dirty="0" smtClean="0">
                          <a:solidFill>
                            <a:srgbClr val="000000"/>
                          </a:solidFill>
                          <a:latin typeface="Calibri"/>
                        </a:rPr>
                        <a:t> Co-</a:t>
                      </a:r>
                      <a:r>
                        <a:rPr lang="en-US" sz="1400" b="0" i="0" u="none" strike="noStrike" baseline="0" dirty="0" err="1" smtClean="0">
                          <a:solidFill>
                            <a:srgbClr val="000000"/>
                          </a:solidFill>
                          <a:latin typeface="Calibri"/>
                        </a:rPr>
                        <a:t>Ordinator</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none" strike="noStrike" dirty="0" err="1" smtClean="0">
                          <a:solidFill>
                            <a:srgbClr val="000000"/>
                          </a:solidFill>
                          <a:latin typeface="Calibri"/>
                        </a:rPr>
                        <a:t>Coreen</a:t>
                      </a:r>
                      <a:r>
                        <a:rPr lang="en-US" sz="1400" b="0" i="0" u="none" strike="noStrike" dirty="0" smtClean="0">
                          <a:solidFill>
                            <a:srgbClr val="000000"/>
                          </a:solidFill>
                          <a:latin typeface="Calibri"/>
                        </a:rPr>
                        <a:t> Cowper</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1400" b="0" i="0" u="sng" strike="noStrike" dirty="0" smtClean="0">
                          <a:solidFill>
                            <a:srgbClr val="0000FF"/>
                          </a:solidFill>
                          <a:latin typeface="Calibri"/>
                        </a:rPr>
                        <a:t>Ccowper2@gmai.com</a:t>
                      </a:r>
                      <a:endParaRPr lang="en-US" sz="1400" b="0" i="0" u="sng" strike="noStrike" dirty="0">
                        <a:solidFill>
                          <a:srgbClr val="0000FF"/>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400" b="0" i="0" u="none" strike="noStrike" dirty="0" smtClean="0">
                          <a:solidFill>
                            <a:srgbClr val="000000"/>
                          </a:solidFill>
                          <a:latin typeface="Calibri"/>
                        </a:rPr>
                        <a:t>0832923396</a:t>
                      </a:r>
                      <a:endParaRPr lang="en-US" sz="1400" b="0" i="0" u="none" strike="noStrike" dirty="0">
                        <a:solidFill>
                          <a:srgbClr val="000000"/>
                        </a:solidFill>
                        <a:latin typeface="Calibri"/>
                      </a:endParaRP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2" name="TextBox 1"/>
          <p:cNvSpPr txBox="1"/>
          <p:nvPr/>
        </p:nvSpPr>
        <p:spPr>
          <a:xfrm>
            <a:off x="539552" y="4797152"/>
            <a:ext cx="8280920" cy="338554"/>
          </a:xfrm>
          <a:prstGeom prst="rect">
            <a:avLst/>
          </a:prstGeom>
          <a:noFill/>
        </p:spPr>
        <p:txBody>
          <a:bodyPr wrap="square" rtlCol="0">
            <a:spAutoFit/>
          </a:bodyPr>
          <a:lstStyle/>
          <a:p>
            <a:pPr algn="ctr"/>
            <a:r>
              <a:rPr lang="en-ZA" sz="1600" dirty="0" smtClean="0"/>
              <a:t>The club’s Annual General Meet was held and Minutes of that meeting will be sent via email.</a:t>
            </a:r>
            <a:endParaRPr lang="en-ZA" sz="1600" dirty="0"/>
          </a:p>
        </p:txBody>
      </p:sp>
    </p:spTree>
    <p:extLst>
      <p:ext uri="{BB962C8B-B14F-4D97-AF65-F5344CB8AC3E}">
        <p14:creationId xmlns:p14="http://schemas.microsoft.com/office/powerpoint/2010/main" val="320070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p:cNvSpPr txBox="1"/>
          <p:nvPr/>
        </p:nvSpPr>
        <p:spPr>
          <a:xfrm>
            <a:off x="0" y="620688"/>
            <a:ext cx="9144000" cy="646331"/>
          </a:xfrm>
          <a:prstGeom prst="rect">
            <a:avLst/>
          </a:prstGeom>
          <a:noFill/>
        </p:spPr>
        <p:txBody>
          <a:bodyPr wrap="square" rtlCol="0">
            <a:spAutoFit/>
          </a:bodyPr>
          <a:lstStyle/>
          <a:p>
            <a:pPr algn="ctr"/>
            <a:r>
              <a:rPr lang="en-ZA" sz="3600" b="1" dirty="0" smtClean="0"/>
              <a:t>PROMOTIONS</a:t>
            </a:r>
            <a:endParaRPr lang="en-ZA" sz="3600" b="1" dirty="0"/>
          </a:p>
        </p:txBody>
      </p:sp>
      <p:sp>
        <p:nvSpPr>
          <p:cNvPr id="6" name="TextBox 5"/>
          <p:cNvSpPr txBox="1"/>
          <p:nvPr/>
        </p:nvSpPr>
        <p:spPr>
          <a:xfrm>
            <a:off x="0" y="3210634"/>
            <a:ext cx="9144000" cy="892552"/>
          </a:xfrm>
          <a:prstGeom prst="rect">
            <a:avLst/>
          </a:prstGeom>
          <a:noFill/>
        </p:spPr>
        <p:txBody>
          <a:bodyPr wrap="square" rtlCol="0">
            <a:spAutoFit/>
          </a:bodyPr>
          <a:lstStyle/>
          <a:p>
            <a:pPr algn="ctr"/>
            <a:r>
              <a:rPr lang="en-ZA" sz="2800" b="1" dirty="0" smtClean="0"/>
              <a:t>           Sue </a:t>
            </a:r>
            <a:r>
              <a:rPr lang="en-ZA" sz="2800" b="1" dirty="0" err="1" smtClean="0"/>
              <a:t>Oertli</a:t>
            </a:r>
            <a:r>
              <a:rPr lang="en-ZA" sz="2800" b="1" dirty="0" smtClean="0"/>
              <a:t>   </a:t>
            </a:r>
            <a:r>
              <a:rPr lang="en-ZA" sz="2400" b="1" dirty="0" smtClean="0"/>
              <a:t>   -    3 star</a:t>
            </a:r>
          </a:p>
          <a:p>
            <a:pPr algn="ctr"/>
            <a:endParaRPr lang="en-ZA" sz="2400" b="1" dirty="0"/>
          </a:p>
        </p:txBody>
      </p:sp>
      <p:sp>
        <p:nvSpPr>
          <p:cNvPr id="7" name="5-Point Star 6"/>
          <p:cNvSpPr/>
          <p:nvPr/>
        </p:nvSpPr>
        <p:spPr>
          <a:xfrm>
            <a:off x="4499992" y="3815154"/>
            <a:ext cx="576064" cy="57606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5-Point Star 7"/>
          <p:cNvSpPr/>
          <p:nvPr/>
        </p:nvSpPr>
        <p:spPr>
          <a:xfrm>
            <a:off x="5724128" y="3815154"/>
            <a:ext cx="576064" cy="57606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5-Point Star 10"/>
          <p:cNvSpPr/>
          <p:nvPr/>
        </p:nvSpPr>
        <p:spPr>
          <a:xfrm>
            <a:off x="3347864" y="3815154"/>
            <a:ext cx="576064" cy="57606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0" y="4941168"/>
            <a:ext cx="9144000" cy="707886"/>
          </a:xfrm>
          <a:prstGeom prst="rect">
            <a:avLst/>
          </a:prstGeom>
          <a:noFill/>
        </p:spPr>
        <p:txBody>
          <a:bodyPr wrap="square" rtlCol="0">
            <a:spAutoFit/>
          </a:bodyPr>
          <a:lstStyle/>
          <a:p>
            <a:pPr algn="ctr"/>
            <a:r>
              <a:rPr lang="en-ZA" sz="4000" dirty="0" smtClean="0">
                <a:latin typeface="Algerian" panose="04020705040A02060702" pitchFamily="82" charset="0"/>
              </a:rPr>
              <a:t>CONGRATULATIONS!!!</a:t>
            </a:r>
            <a:endParaRPr lang="en-ZA" sz="4000" dirty="0">
              <a:latin typeface="Algerian" panose="04020705040A02060702" pitchFamily="82" charset="0"/>
            </a:endParaRPr>
          </a:p>
        </p:txBody>
      </p:sp>
    </p:spTree>
    <p:extLst>
      <p:ext uri="{BB962C8B-B14F-4D97-AF65-F5344CB8AC3E}">
        <p14:creationId xmlns:p14="http://schemas.microsoft.com/office/powerpoint/2010/main" val="384648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24744"/>
            <a:ext cx="6624736" cy="3726415"/>
          </a:xfrm>
          <a:prstGeom prst="rect">
            <a:avLst/>
          </a:prstGeom>
        </p:spPr>
      </p:pic>
      <p:sp>
        <p:nvSpPr>
          <p:cNvPr id="6" name="TextBox 5"/>
          <p:cNvSpPr txBox="1"/>
          <p:nvPr/>
        </p:nvSpPr>
        <p:spPr>
          <a:xfrm>
            <a:off x="0" y="548680"/>
            <a:ext cx="9144000" cy="523220"/>
          </a:xfrm>
          <a:prstGeom prst="rect">
            <a:avLst/>
          </a:prstGeom>
          <a:noFill/>
        </p:spPr>
        <p:txBody>
          <a:bodyPr wrap="square" rtlCol="0">
            <a:spAutoFit/>
          </a:bodyPr>
          <a:lstStyle/>
          <a:p>
            <a:pPr algn="ctr"/>
            <a:r>
              <a:rPr lang="en-ZA" sz="2800" b="1" dirty="0" smtClean="0"/>
              <a:t>BRAG TIME</a:t>
            </a:r>
            <a:endParaRPr lang="en-ZA" sz="2800" b="1" dirty="0"/>
          </a:p>
        </p:txBody>
      </p:sp>
      <p:sp>
        <p:nvSpPr>
          <p:cNvPr id="7" name="Rectangle 6"/>
          <p:cNvSpPr/>
          <p:nvPr/>
        </p:nvSpPr>
        <p:spPr>
          <a:xfrm>
            <a:off x="-29603" y="4936390"/>
            <a:ext cx="9144000" cy="861774"/>
          </a:xfrm>
          <a:prstGeom prst="rect">
            <a:avLst/>
          </a:prstGeom>
        </p:spPr>
        <p:txBody>
          <a:bodyPr wrap="square">
            <a:spAutoFit/>
          </a:bodyPr>
          <a:lstStyle/>
          <a:p>
            <a:pPr algn="ctr"/>
            <a:r>
              <a:rPr lang="en-ZA" dirty="0" smtClean="0"/>
              <a:t>Breath of a Supercell</a:t>
            </a:r>
          </a:p>
          <a:p>
            <a:pPr algn="ctr"/>
            <a:r>
              <a:rPr lang="en-ZA" b="1" dirty="0" smtClean="0"/>
              <a:t>PSSA WEBSITE COMPETITION WINNER JULY 2025</a:t>
            </a:r>
          </a:p>
          <a:p>
            <a:pPr algn="ctr"/>
            <a:r>
              <a:rPr lang="en-ZA" sz="1400" dirty="0" smtClean="0"/>
              <a:t>Full details of the difficulty in capturing this amazing image can be found on the PSSA website.</a:t>
            </a:r>
          </a:p>
        </p:txBody>
      </p:sp>
      <p:sp>
        <p:nvSpPr>
          <p:cNvPr id="8" name="TextBox 7"/>
          <p:cNvSpPr txBox="1"/>
          <p:nvPr/>
        </p:nvSpPr>
        <p:spPr>
          <a:xfrm>
            <a:off x="2123728" y="5949280"/>
            <a:ext cx="5112568" cy="677108"/>
          </a:xfrm>
          <a:prstGeom prst="rect">
            <a:avLst/>
          </a:prstGeom>
          <a:noFill/>
        </p:spPr>
        <p:txBody>
          <a:bodyPr wrap="square" rtlCol="0">
            <a:spAutoFit/>
          </a:bodyPr>
          <a:lstStyle/>
          <a:p>
            <a:pPr algn="ctr"/>
            <a:r>
              <a:rPr lang="en-ZA" sz="2000" b="1" dirty="0" smtClean="0"/>
              <a:t>CONGRATULATIONS!</a:t>
            </a:r>
          </a:p>
          <a:p>
            <a:pPr algn="ctr"/>
            <a:r>
              <a:rPr lang="en-ZA" dirty="0" smtClean="0"/>
              <a:t>We are so proud of you.</a:t>
            </a:r>
            <a:endParaRPr lang="en-ZA" dirty="0"/>
          </a:p>
        </p:txBody>
      </p:sp>
    </p:spTree>
    <p:extLst>
      <p:ext uri="{BB962C8B-B14F-4D97-AF65-F5344CB8AC3E}">
        <p14:creationId xmlns:p14="http://schemas.microsoft.com/office/powerpoint/2010/main" val="222806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520" y="0"/>
            <a:ext cx="925252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0" y="692696"/>
            <a:ext cx="9144000" cy="523220"/>
          </a:xfrm>
          <a:prstGeom prst="rect">
            <a:avLst/>
          </a:prstGeom>
        </p:spPr>
        <p:txBody>
          <a:bodyPr wrap="square">
            <a:spAutoFit/>
          </a:bodyPr>
          <a:lstStyle/>
          <a:p>
            <a:pPr algn="ctr"/>
            <a:r>
              <a:rPr lang="en-GB" sz="2800" b="1" dirty="0" smtClean="0"/>
              <a:t>UPCOMING SALONS - CLOSING DATES</a:t>
            </a:r>
            <a:endParaRPr lang="en-US" sz="2800" b="1" dirty="0"/>
          </a:p>
        </p:txBody>
      </p:sp>
      <p:sp>
        <p:nvSpPr>
          <p:cNvPr id="2" name="Rectangle 1"/>
          <p:cNvSpPr/>
          <p:nvPr/>
        </p:nvSpPr>
        <p:spPr>
          <a:xfrm>
            <a:off x="197768" y="2609209"/>
            <a:ext cx="8748464" cy="2246769"/>
          </a:xfrm>
          <a:prstGeom prst="rect">
            <a:avLst/>
          </a:prstGeom>
        </p:spPr>
        <p:txBody>
          <a:bodyPr wrap="square">
            <a:spAutoFit/>
          </a:bodyPr>
          <a:lstStyle/>
          <a:p>
            <a:r>
              <a:rPr lang="en-ZA" sz="2800" dirty="0" smtClean="0"/>
              <a:t>2025-08-09  -  28</a:t>
            </a:r>
            <a:r>
              <a:rPr lang="en-ZA" sz="2800" baseline="30000" dirty="0" smtClean="0"/>
              <a:t>th</a:t>
            </a:r>
            <a:r>
              <a:rPr lang="en-ZA" sz="2800" dirty="0" smtClean="0"/>
              <a:t> PSSA Up and Coming National Salon</a:t>
            </a:r>
          </a:p>
          <a:p>
            <a:r>
              <a:rPr lang="en-ZA" sz="2800" dirty="0" smtClean="0"/>
              <a:t>2025-08-16   - </a:t>
            </a:r>
            <a:r>
              <a:rPr lang="en-ZA" sz="2800" dirty="0" err="1" smtClean="0"/>
              <a:t>Sandton</a:t>
            </a:r>
            <a:r>
              <a:rPr lang="en-ZA" sz="2800" dirty="0" smtClean="0"/>
              <a:t> 10th National Digital Salon</a:t>
            </a:r>
          </a:p>
          <a:p>
            <a:r>
              <a:rPr lang="en-ZA" sz="2800" dirty="0" smtClean="0"/>
              <a:t>2025-08-09   - Durban Camera Club</a:t>
            </a:r>
          </a:p>
          <a:p>
            <a:r>
              <a:rPr lang="en-ZA" sz="2800" dirty="0" smtClean="0"/>
              <a:t>2025-09-06   - 6</a:t>
            </a:r>
            <a:r>
              <a:rPr lang="en-ZA" sz="2800" baseline="30000" dirty="0" smtClean="0"/>
              <a:t>th</a:t>
            </a:r>
            <a:r>
              <a:rPr lang="en-ZA" sz="2800" dirty="0" smtClean="0"/>
              <a:t> PSSA Youth National Salon</a:t>
            </a:r>
          </a:p>
          <a:p>
            <a:endParaRPr lang="en-ZA" sz="2800" dirty="0"/>
          </a:p>
        </p:txBody>
      </p:sp>
    </p:spTree>
    <p:extLst>
      <p:ext uri="{BB962C8B-B14F-4D97-AF65-F5344CB8AC3E}">
        <p14:creationId xmlns:p14="http://schemas.microsoft.com/office/powerpoint/2010/main" val="9234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p>
        </p:txBody>
      </p:sp>
      <p:sp>
        <p:nvSpPr>
          <p:cNvPr id="6" name="Rectangle 5"/>
          <p:cNvSpPr/>
          <p:nvPr/>
        </p:nvSpPr>
        <p:spPr>
          <a:xfrm>
            <a:off x="1403648" y="1052736"/>
            <a:ext cx="6480720" cy="5078313"/>
          </a:xfrm>
          <a:prstGeom prst="rect">
            <a:avLst/>
          </a:prstGeom>
        </p:spPr>
        <p:txBody>
          <a:bodyPr wrap="square">
            <a:spAutoFit/>
          </a:bodyPr>
          <a:lstStyle/>
          <a:p>
            <a:pPr algn="ctr"/>
            <a:r>
              <a:rPr lang="en-ZA" b="1" dirty="0" smtClean="0"/>
              <a:t>7</a:t>
            </a:r>
            <a:r>
              <a:rPr lang="en-ZA" b="1" baseline="30000" dirty="0" smtClean="0"/>
              <a:t>Th</a:t>
            </a:r>
            <a:r>
              <a:rPr lang="en-ZA" b="1" dirty="0" smtClean="0"/>
              <a:t> National Up and Coming Photographic Competition</a:t>
            </a:r>
          </a:p>
          <a:p>
            <a:endParaRPr lang="en-ZA" b="1" dirty="0" smtClean="0"/>
          </a:p>
          <a:p>
            <a:r>
              <a:rPr lang="en-ZA" dirty="0" smtClean="0"/>
              <a:t>		Sue </a:t>
            </a:r>
            <a:r>
              <a:rPr lang="en-ZA" dirty="0" err="1" smtClean="0"/>
              <a:t>Oertli</a:t>
            </a:r>
            <a:r>
              <a:rPr lang="en-ZA" dirty="0" smtClean="0"/>
              <a:t>      	- Acceptances 7</a:t>
            </a:r>
          </a:p>
          <a:p>
            <a:r>
              <a:rPr lang="en-ZA" dirty="0" smtClean="0"/>
              <a:t>		Keegan Boland 	- Acceptance 1</a:t>
            </a:r>
          </a:p>
          <a:p>
            <a:r>
              <a:rPr lang="en-ZA" dirty="0" smtClean="0"/>
              <a:t>		Pierre van </a:t>
            </a:r>
            <a:r>
              <a:rPr lang="en-ZA" dirty="0" err="1" smtClean="0"/>
              <a:t>Heerden</a:t>
            </a:r>
            <a:r>
              <a:rPr lang="en-ZA" dirty="0" smtClean="0"/>
              <a:t> 	- Acceptance 1</a:t>
            </a:r>
          </a:p>
          <a:p>
            <a:r>
              <a:rPr lang="en-ZA" dirty="0" smtClean="0"/>
              <a:t>		Marina Rutter 	- Acceptance 1</a:t>
            </a:r>
          </a:p>
          <a:p>
            <a:endParaRPr lang="en-ZA" dirty="0" smtClean="0"/>
          </a:p>
          <a:p>
            <a:pPr algn="ctr"/>
            <a:r>
              <a:rPr lang="en-ZA" b="1" dirty="0" smtClean="0"/>
              <a:t>SSCC 8</a:t>
            </a:r>
            <a:r>
              <a:rPr lang="en-ZA" b="1" baseline="30000" dirty="0" smtClean="0"/>
              <a:t>th</a:t>
            </a:r>
            <a:r>
              <a:rPr lang="en-ZA" b="1" dirty="0" smtClean="0"/>
              <a:t> National PDI Salon</a:t>
            </a:r>
          </a:p>
          <a:p>
            <a:r>
              <a:rPr lang="en-ZA" dirty="0" smtClean="0"/>
              <a:t>		Marleen Rood	 - Acceptances 2</a:t>
            </a:r>
          </a:p>
          <a:p>
            <a:endParaRPr lang="en-ZA" dirty="0" smtClean="0"/>
          </a:p>
          <a:p>
            <a:pPr algn="ctr"/>
            <a:r>
              <a:rPr lang="en-ZA" b="1" dirty="0" smtClean="0"/>
              <a:t>3</a:t>
            </a:r>
            <a:r>
              <a:rPr lang="en-ZA" b="1" baseline="30000" dirty="0" smtClean="0"/>
              <a:t>rd</a:t>
            </a:r>
            <a:r>
              <a:rPr lang="en-ZA" b="1" dirty="0" smtClean="0"/>
              <a:t> </a:t>
            </a:r>
            <a:r>
              <a:rPr lang="en-ZA" b="1" dirty="0" err="1" smtClean="0"/>
              <a:t>Kriel</a:t>
            </a:r>
            <a:r>
              <a:rPr lang="en-ZA" b="1" dirty="0" smtClean="0"/>
              <a:t> </a:t>
            </a:r>
            <a:r>
              <a:rPr lang="en-ZA" b="1" dirty="0" err="1" smtClean="0"/>
              <a:t>Foto</a:t>
            </a:r>
            <a:r>
              <a:rPr lang="en-ZA" b="1" dirty="0" smtClean="0"/>
              <a:t> Club Salon</a:t>
            </a:r>
          </a:p>
          <a:p>
            <a:r>
              <a:rPr lang="en-ZA" dirty="0" smtClean="0"/>
              <a:t>		Marleen Rood 	 - Acceptances 2</a:t>
            </a:r>
          </a:p>
          <a:p>
            <a:endParaRPr lang="en-ZA" dirty="0" smtClean="0"/>
          </a:p>
          <a:p>
            <a:pPr algn="ctr"/>
            <a:r>
              <a:rPr lang="en-ZA" b="1" dirty="0" smtClean="0"/>
              <a:t>5</a:t>
            </a:r>
            <a:r>
              <a:rPr lang="en-ZA" b="1" baseline="30000" dirty="0" smtClean="0"/>
              <a:t>th</a:t>
            </a:r>
            <a:r>
              <a:rPr lang="en-ZA" b="1" dirty="0" smtClean="0"/>
              <a:t> </a:t>
            </a:r>
            <a:r>
              <a:rPr lang="en-ZA" b="1" dirty="0" err="1" smtClean="0"/>
              <a:t>Witzenberg</a:t>
            </a:r>
            <a:r>
              <a:rPr lang="en-ZA" b="1" dirty="0" smtClean="0"/>
              <a:t> Photographic Society 2025</a:t>
            </a:r>
          </a:p>
          <a:p>
            <a:r>
              <a:rPr lang="en-ZA" dirty="0" smtClean="0"/>
              <a:t>		Ursula Baumann 	 - Acceptances 3</a:t>
            </a:r>
          </a:p>
          <a:p>
            <a:r>
              <a:rPr lang="en-ZA" dirty="0" smtClean="0"/>
              <a:t>                             			 -  </a:t>
            </a:r>
            <a:r>
              <a:rPr lang="en-ZA" b="1" dirty="0" smtClean="0"/>
              <a:t>COM 1</a:t>
            </a:r>
          </a:p>
          <a:p>
            <a:r>
              <a:rPr lang="en-ZA" dirty="0" smtClean="0"/>
              <a:t>		Craig Morgan  	 - Acceptances  3</a:t>
            </a:r>
          </a:p>
          <a:p>
            <a:r>
              <a:rPr lang="en-ZA" dirty="0" smtClean="0"/>
              <a:t>	      			 - </a:t>
            </a:r>
            <a:r>
              <a:rPr lang="en-ZA" b="1" dirty="0" smtClean="0"/>
              <a:t>PSSA Silver Medal</a:t>
            </a:r>
          </a:p>
        </p:txBody>
      </p:sp>
      <p:sp>
        <p:nvSpPr>
          <p:cNvPr id="7" name="TextBox 6"/>
          <p:cNvSpPr txBox="1"/>
          <p:nvPr/>
        </p:nvSpPr>
        <p:spPr>
          <a:xfrm>
            <a:off x="0" y="476672"/>
            <a:ext cx="9144000" cy="461665"/>
          </a:xfrm>
          <a:prstGeom prst="rect">
            <a:avLst/>
          </a:prstGeom>
          <a:noFill/>
        </p:spPr>
        <p:txBody>
          <a:bodyPr wrap="square" rtlCol="0">
            <a:spAutoFit/>
          </a:bodyPr>
          <a:lstStyle/>
          <a:p>
            <a:pPr algn="ctr"/>
            <a:r>
              <a:rPr lang="en-ZA" sz="2400" b="1" dirty="0" smtClean="0"/>
              <a:t>SALON RESULTS</a:t>
            </a:r>
            <a:endParaRPr lang="en-ZA" sz="2400" b="1" dirty="0"/>
          </a:p>
        </p:txBody>
      </p:sp>
    </p:spTree>
    <p:extLst>
      <p:ext uri="{BB962C8B-B14F-4D97-AF65-F5344CB8AC3E}">
        <p14:creationId xmlns:p14="http://schemas.microsoft.com/office/powerpoint/2010/main" val="224358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pPr algn="ctr"/>
            <a:r>
              <a:rPr lang="en-Z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CONGRATULATIONS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0" y="620688"/>
            <a:ext cx="9144000" cy="369332"/>
          </a:xfrm>
          <a:prstGeom prst="rect">
            <a:avLst/>
          </a:prstGeom>
          <a:noFill/>
        </p:spPr>
        <p:txBody>
          <a:bodyPr wrap="square" rtlCol="0">
            <a:spAutoFit/>
          </a:bodyPr>
          <a:lstStyle/>
          <a:p>
            <a:pPr algn="ctr"/>
            <a:r>
              <a:rPr lang="en-ZA" b="1" dirty="0" smtClean="0"/>
              <a:t>OUR AUGUST CATEGORY WINNERS</a:t>
            </a:r>
            <a:endParaRPr lang="en-ZA" b="1" dirty="0"/>
          </a:p>
        </p:txBody>
      </p:sp>
      <p:sp>
        <p:nvSpPr>
          <p:cNvPr id="12" name="TextBox 11"/>
          <p:cNvSpPr txBox="1"/>
          <p:nvPr/>
        </p:nvSpPr>
        <p:spPr>
          <a:xfrm>
            <a:off x="6156176" y="5363924"/>
            <a:ext cx="1966936" cy="307777"/>
          </a:xfrm>
          <a:prstGeom prst="rect">
            <a:avLst/>
          </a:prstGeom>
          <a:noFill/>
        </p:spPr>
        <p:txBody>
          <a:bodyPr wrap="square" rtlCol="0">
            <a:spAutoFit/>
          </a:bodyPr>
          <a:lstStyle/>
          <a:p>
            <a:pPr algn="ctr"/>
            <a:endParaRPr lang="en-ZA" sz="1400" dirty="0"/>
          </a:p>
        </p:txBody>
      </p:sp>
      <p:sp>
        <p:nvSpPr>
          <p:cNvPr id="15" name="TextBox 14"/>
          <p:cNvSpPr txBox="1"/>
          <p:nvPr/>
        </p:nvSpPr>
        <p:spPr>
          <a:xfrm>
            <a:off x="251520" y="5770477"/>
            <a:ext cx="3023696" cy="307777"/>
          </a:xfrm>
          <a:prstGeom prst="rect">
            <a:avLst/>
          </a:prstGeom>
          <a:noFill/>
        </p:spPr>
        <p:txBody>
          <a:bodyPr wrap="square" rtlCol="0">
            <a:spAutoFit/>
          </a:bodyPr>
          <a:lstStyle/>
          <a:p>
            <a:endParaRPr lang="en-ZA" sz="1400" b="1" dirty="0" smtClean="0"/>
          </a:p>
        </p:txBody>
      </p:sp>
      <p:sp>
        <p:nvSpPr>
          <p:cNvPr id="13" name="Rectangle 12"/>
          <p:cNvSpPr/>
          <p:nvPr/>
        </p:nvSpPr>
        <p:spPr>
          <a:xfrm>
            <a:off x="0" y="3685"/>
            <a:ext cx="9303093" cy="689858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p>
          <a:p>
            <a:pPr algn="ctr"/>
            <a:endParaRPr lang="en-ZA" dirty="0"/>
          </a:p>
        </p:txBody>
      </p:sp>
      <p:sp>
        <p:nvSpPr>
          <p:cNvPr id="16" name="Rectangle 15"/>
          <p:cNvSpPr/>
          <p:nvPr/>
        </p:nvSpPr>
        <p:spPr>
          <a:xfrm>
            <a:off x="0" y="159023"/>
            <a:ext cx="9144000" cy="646331"/>
          </a:xfrm>
          <a:prstGeom prst="rect">
            <a:avLst/>
          </a:prstGeom>
        </p:spPr>
        <p:txBody>
          <a:bodyPr wrap="square">
            <a:spAutoFit/>
          </a:bodyPr>
          <a:lstStyle/>
          <a:p>
            <a:pPr algn="ctr"/>
            <a:r>
              <a:rPr lang="en-Z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CONGRATULATIONS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0" y="620688"/>
            <a:ext cx="9144000" cy="369332"/>
          </a:xfrm>
          <a:prstGeom prst="rect">
            <a:avLst/>
          </a:prstGeom>
          <a:noFill/>
        </p:spPr>
        <p:txBody>
          <a:bodyPr wrap="square" rtlCol="0">
            <a:spAutoFit/>
          </a:bodyPr>
          <a:lstStyle/>
          <a:p>
            <a:pPr algn="ctr"/>
            <a:r>
              <a:rPr lang="en-ZA" b="1" dirty="0" smtClean="0"/>
              <a:t>OUR AUGUST CATEGORY WINNERS</a:t>
            </a:r>
            <a:endParaRPr lang="en-ZA" b="1" dirty="0"/>
          </a:p>
        </p:txBody>
      </p:sp>
      <p:sp>
        <p:nvSpPr>
          <p:cNvPr id="18" name="TextBox 17"/>
          <p:cNvSpPr txBox="1"/>
          <p:nvPr/>
        </p:nvSpPr>
        <p:spPr>
          <a:xfrm>
            <a:off x="395536" y="3272493"/>
            <a:ext cx="3261607" cy="954107"/>
          </a:xfrm>
          <a:prstGeom prst="rect">
            <a:avLst/>
          </a:prstGeom>
          <a:noFill/>
        </p:spPr>
        <p:txBody>
          <a:bodyPr wrap="square" rtlCol="0">
            <a:spAutoFit/>
          </a:bodyPr>
          <a:lstStyle/>
          <a:p>
            <a:pPr algn="ctr"/>
            <a:r>
              <a:rPr lang="en-ZA" sz="1400" b="1" dirty="0" smtClean="0"/>
              <a:t>Winner – Monochrome</a:t>
            </a:r>
          </a:p>
          <a:p>
            <a:pPr algn="ctr"/>
            <a:r>
              <a:rPr lang="en-ZA" sz="1400" dirty="0" smtClean="0"/>
              <a:t>Ursula Baumann –</a:t>
            </a:r>
          </a:p>
          <a:p>
            <a:pPr algn="ctr"/>
            <a:r>
              <a:rPr lang="en-ZA" sz="1400" dirty="0" smtClean="0"/>
              <a:t>Small bravery before the big fight</a:t>
            </a:r>
          </a:p>
          <a:p>
            <a:pPr algn="ctr"/>
            <a:endParaRPr lang="en-ZA" sz="1400" dirty="0"/>
          </a:p>
        </p:txBody>
      </p:sp>
      <p:sp>
        <p:nvSpPr>
          <p:cNvPr id="19" name="TextBox 18"/>
          <p:cNvSpPr txBox="1"/>
          <p:nvPr/>
        </p:nvSpPr>
        <p:spPr>
          <a:xfrm>
            <a:off x="5196544" y="3121238"/>
            <a:ext cx="3096343" cy="800219"/>
          </a:xfrm>
          <a:prstGeom prst="rect">
            <a:avLst/>
          </a:prstGeom>
          <a:noFill/>
        </p:spPr>
        <p:txBody>
          <a:bodyPr wrap="square" rtlCol="0">
            <a:spAutoFit/>
          </a:bodyPr>
          <a:lstStyle/>
          <a:p>
            <a:pPr algn="ctr"/>
            <a:r>
              <a:rPr lang="en-ZA" b="1" dirty="0" smtClean="0"/>
              <a:t>  </a:t>
            </a:r>
            <a:r>
              <a:rPr lang="en-ZA" sz="1400" b="1" dirty="0" smtClean="0"/>
              <a:t>Winner –  Wildlife/Nature</a:t>
            </a:r>
          </a:p>
          <a:p>
            <a:pPr algn="ctr"/>
            <a:r>
              <a:rPr lang="en-GB" sz="1400" dirty="0" smtClean="0"/>
              <a:t>Craig Morgan -</a:t>
            </a:r>
          </a:p>
          <a:p>
            <a:pPr algn="ctr"/>
            <a:r>
              <a:rPr lang="en-GB" sz="1400" dirty="0" smtClean="0"/>
              <a:t>The Grand Display</a:t>
            </a:r>
            <a:endParaRPr lang="en-ZA" sz="1400" dirty="0" smtClean="0"/>
          </a:p>
        </p:txBody>
      </p:sp>
      <p:sp>
        <p:nvSpPr>
          <p:cNvPr id="20" name="TextBox 19"/>
          <p:cNvSpPr txBox="1"/>
          <p:nvPr/>
        </p:nvSpPr>
        <p:spPr>
          <a:xfrm>
            <a:off x="5319389" y="6414973"/>
            <a:ext cx="3018198" cy="523220"/>
          </a:xfrm>
          <a:prstGeom prst="rect">
            <a:avLst/>
          </a:prstGeom>
          <a:noFill/>
        </p:spPr>
        <p:txBody>
          <a:bodyPr wrap="square" rtlCol="0">
            <a:spAutoFit/>
          </a:bodyPr>
          <a:lstStyle/>
          <a:p>
            <a:pPr algn="ctr"/>
            <a:r>
              <a:rPr lang="en-ZA" sz="1400" b="1" dirty="0" smtClean="0"/>
              <a:t>Winner – Set Subject</a:t>
            </a:r>
          </a:p>
          <a:p>
            <a:pPr algn="ctr"/>
            <a:r>
              <a:rPr lang="en-ZA" sz="1400" dirty="0" smtClean="0"/>
              <a:t>Jessie Brien- Mirrored Pattern</a:t>
            </a:r>
            <a:endParaRPr lang="en-ZA" sz="1400" dirty="0"/>
          </a:p>
        </p:txBody>
      </p:sp>
      <p:sp>
        <p:nvSpPr>
          <p:cNvPr id="21" name="TextBox 20"/>
          <p:cNvSpPr txBox="1"/>
          <p:nvPr/>
        </p:nvSpPr>
        <p:spPr>
          <a:xfrm>
            <a:off x="230631" y="6334780"/>
            <a:ext cx="3621289" cy="523220"/>
          </a:xfrm>
          <a:prstGeom prst="rect">
            <a:avLst/>
          </a:prstGeom>
          <a:noFill/>
        </p:spPr>
        <p:txBody>
          <a:bodyPr wrap="square" rtlCol="0">
            <a:spAutoFit/>
          </a:bodyPr>
          <a:lstStyle/>
          <a:p>
            <a:pPr algn="ctr"/>
            <a:r>
              <a:rPr lang="en-ZA" sz="1400" b="1" dirty="0" smtClean="0"/>
              <a:t>Winner – Open</a:t>
            </a:r>
          </a:p>
          <a:p>
            <a:pPr algn="ctr"/>
            <a:r>
              <a:rPr lang="en-ZA" sz="1400" dirty="0" smtClean="0"/>
              <a:t>Craig Morgan-Storm Sentinel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31" y="954311"/>
            <a:ext cx="3477273" cy="231818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837" y="990020"/>
            <a:ext cx="4000915" cy="225051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886086"/>
            <a:ext cx="2973499" cy="24664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108094"/>
            <a:ext cx="3958553" cy="2226686"/>
          </a:xfrm>
          <a:prstGeom prst="rect">
            <a:avLst/>
          </a:prstGeom>
        </p:spPr>
      </p:pic>
    </p:spTree>
    <p:extLst>
      <p:ext uri="{BB962C8B-B14F-4D97-AF65-F5344CB8AC3E}">
        <p14:creationId xmlns:p14="http://schemas.microsoft.com/office/powerpoint/2010/main" val="31806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683568" y="503094"/>
            <a:ext cx="2664296" cy="523220"/>
          </a:xfrm>
          <a:prstGeom prst="rect">
            <a:avLst/>
          </a:prstGeom>
          <a:noFill/>
        </p:spPr>
        <p:txBody>
          <a:bodyPr wrap="square" rtlCol="0">
            <a:spAutoFit/>
          </a:bodyPr>
          <a:lstStyle/>
          <a:p>
            <a:pPr algn="ctr"/>
            <a:r>
              <a:rPr lang="en-ZA" sz="2800" b="1" dirty="0" smtClean="0"/>
              <a:t>JUNIOR WINNER</a:t>
            </a:r>
            <a:endParaRPr lang="en-ZA" sz="2800" b="1" dirty="0"/>
          </a:p>
        </p:txBody>
      </p:sp>
      <p:sp>
        <p:nvSpPr>
          <p:cNvPr id="6" name="TextBox 5"/>
          <p:cNvSpPr txBox="1"/>
          <p:nvPr/>
        </p:nvSpPr>
        <p:spPr>
          <a:xfrm>
            <a:off x="5004048" y="535017"/>
            <a:ext cx="2664296" cy="523220"/>
          </a:xfrm>
          <a:prstGeom prst="rect">
            <a:avLst/>
          </a:prstGeom>
          <a:noFill/>
        </p:spPr>
        <p:txBody>
          <a:bodyPr wrap="square" rtlCol="0">
            <a:spAutoFit/>
          </a:bodyPr>
          <a:lstStyle/>
          <a:p>
            <a:pPr algn="ctr"/>
            <a:r>
              <a:rPr lang="en-ZA" sz="2800" b="1" dirty="0" smtClean="0"/>
              <a:t>SENIOR WINNER</a:t>
            </a:r>
            <a:endParaRPr lang="en-ZA" sz="2800" b="1" dirty="0"/>
          </a:p>
        </p:txBody>
      </p:sp>
      <p:sp>
        <p:nvSpPr>
          <p:cNvPr id="9" name="Rectangle 8"/>
          <p:cNvSpPr/>
          <p:nvPr/>
        </p:nvSpPr>
        <p:spPr>
          <a:xfrm>
            <a:off x="5117681" y="5013176"/>
            <a:ext cx="3870960" cy="646331"/>
          </a:xfrm>
          <a:prstGeom prst="rect">
            <a:avLst/>
          </a:prstGeom>
        </p:spPr>
        <p:txBody>
          <a:bodyPr wrap="square">
            <a:spAutoFit/>
          </a:bodyPr>
          <a:lstStyle/>
          <a:p>
            <a:pPr algn="ctr"/>
            <a:r>
              <a:rPr lang="en-ZA" b="1" dirty="0" smtClean="0"/>
              <a:t>Ursula Baumann</a:t>
            </a:r>
          </a:p>
          <a:p>
            <a:pPr algn="ctr"/>
            <a:r>
              <a:rPr lang="en-ZA" dirty="0" smtClean="0"/>
              <a:t>Small bravery before the big fight</a:t>
            </a:r>
          </a:p>
        </p:txBody>
      </p:sp>
      <p:sp>
        <p:nvSpPr>
          <p:cNvPr id="10" name="Rectangle 9"/>
          <p:cNvSpPr/>
          <p:nvPr/>
        </p:nvSpPr>
        <p:spPr>
          <a:xfrm>
            <a:off x="320679" y="4869160"/>
            <a:ext cx="4114401" cy="646331"/>
          </a:xfrm>
          <a:prstGeom prst="rect">
            <a:avLst/>
          </a:prstGeom>
        </p:spPr>
        <p:txBody>
          <a:bodyPr wrap="square">
            <a:spAutoFit/>
          </a:bodyPr>
          <a:lstStyle/>
          <a:p>
            <a:pPr algn="ctr"/>
            <a:r>
              <a:rPr lang="en-ZA" b="1" dirty="0" smtClean="0"/>
              <a:t>Jan van </a:t>
            </a:r>
            <a:r>
              <a:rPr lang="en-ZA" b="1" dirty="0" err="1"/>
              <a:t>H</a:t>
            </a:r>
            <a:r>
              <a:rPr lang="en-ZA" b="1" dirty="0" err="1" smtClean="0"/>
              <a:t>eerden</a:t>
            </a:r>
            <a:endParaRPr lang="en-ZA" b="1" dirty="0" smtClean="0"/>
          </a:p>
          <a:p>
            <a:pPr algn="ctr"/>
            <a:r>
              <a:rPr lang="en-ZA" dirty="0" smtClean="0"/>
              <a:t>Symmetry</a:t>
            </a:r>
            <a:endParaRPr lang="en-Z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0" y="1844824"/>
            <a:ext cx="4912179" cy="278778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529" y="1870564"/>
            <a:ext cx="4104457" cy="2736304"/>
          </a:xfrm>
          <a:prstGeom prst="rect">
            <a:avLst/>
          </a:prstGeom>
        </p:spPr>
      </p:pic>
    </p:spTree>
    <p:extLst>
      <p:ext uri="{BB962C8B-B14F-4D97-AF65-F5344CB8AC3E}">
        <p14:creationId xmlns:p14="http://schemas.microsoft.com/office/powerpoint/2010/main" val="243271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0" y="332656"/>
            <a:ext cx="9144000" cy="584775"/>
          </a:xfrm>
          <a:prstGeom prst="rect">
            <a:avLst/>
          </a:prstGeom>
        </p:spPr>
        <p:txBody>
          <a:bodyPr wrap="square">
            <a:spAutoFit/>
          </a:bodyPr>
          <a:lstStyle/>
          <a:p>
            <a:pPr algn="ctr"/>
            <a:r>
              <a:rPr lang="en-ZA" sz="3200" b="1" dirty="0" smtClean="0"/>
              <a:t> </a:t>
            </a:r>
            <a:endParaRPr lang="en-US" sz="3200" b="1" dirty="0"/>
          </a:p>
        </p:txBody>
      </p:sp>
      <p:sp>
        <p:nvSpPr>
          <p:cNvPr id="2" name="TextBox 1"/>
          <p:cNvSpPr txBox="1"/>
          <p:nvPr/>
        </p:nvSpPr>
        <p:spPr>
          <a:xfrm>
            <a:off x="5796136" y="1988840"/>
            <a:ext cx="2520280" cy="369332"/>
          </a:xfrm>
          <a:prstGeom prst="rect">
            <a:avLst/>
          </a:prstGeom>
          <a:noFill/>
        </p:spPr>
        <p:txBody>
          <a:bodyPr wrap="square" rtlCol="0">
            <a:spAutoFit/>
          </a:bodyPr>
          <a:lstStyle/>
          <a:p>
            <a:pPr algn="ctr"/>
            <a:endParaRPr lang="en-Z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196" y="282846"/>
            <a:ext cx="4048076" cy="6078050"/>
          </a:xfrm>
          <a:prstGeom prst="rect">
            <a:avLst/>
          </a:prstGeom>
        </p:spPr>
      </p:pic>
    </p:spTree>
    <p:extLst>
      <p:ext uri="{BB962C8B-B14F-4D97-AF65-F5344CB8AC3E}">
        <p14:creationId xmlns:p14="http://schemas.microsoft.com/office/powerpoint/2010/main" val="3498458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313</Words>
  <Application>Microsoft Office PowerPoint</Application>
  <PresentationFormat>On-screen Show (4:3)</PresentationFormat>
  <Paragraphs>144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2025-08-12T08:51:17Z</dcterms:created>
  <dcterms:modified xsi:type="dcterms:W3CDTF">2025-08-16T08:27:53Z</dcterms:modified>
</cp:coreProperties>
</file>